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2" r:id="rId2"/>
    <p:sldId id="261" r:id="rId3"/>
    <p:sldId id="267" r:id="rId4"/>
    <p:sldId id="263" r:id="rId5"/>
    <p:sldId id="269" r:id="rId6"/>
    <p:sldId id="266" r:id="rId7"/>
    <p:sldId id="264" r:id="rId8"/>
    <p:sldId id="257" r:id="rId9"/>
    <p:sldId id="258" r:id="rId10"/>
    <p:sldId id="260" r:id="rId11"/>
    <p:sldId id="273" r:id="rId12"/>
    <p:sldId id="265" r:id="rId13"/>
    <p:sldId id="270" r:id="rId14"/>
    <p:sldId id="256" r:id="rId15"/>
    <p:sldId id="293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74"/>
  </p:normalViewPr>
  <p:slideViewPr>
    <p:cSldViewPr snapToGrid="0">
      <p:cViewPr varScale="1">
        <p:scale>
          <a:sx n="98" d="100"/>
          <a:sy n="98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ED248-39A1-B180-1596-EAAF83F75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3D54359-4EFF-FD8E-E854-91356B83A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CEC382-A9D4-0756-AEE3-B8CE2EA3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43BFA-9F9A-5E7A-48EF-B0E704EB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D9FDF2-A695-9E6A-47BF-D4C5EB3B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49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74A292-47B5-EC9D-0D70-7C2997BA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A8B8D2-38DD-33F0-79CE-740CB9898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E16142-C500-6E64-0A60-7580F1CA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437518-A576-7C3B-372C-A590094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783EE4-38A4-9DDD-EA9B-993710F5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47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2B4C960-E722-F1F0-FB43-B88A1141D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190AF6-521A-961D-FB5C-B69950D43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31316E-F466-2799-737F-274BF95A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A6026B-67FA-31CE-55F7-F8545387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3F6022-DAA2-8467-9CF7-31DF86CD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37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E9F3E6-C626-9412-3536-0BB57710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5DBD0-932F-61DD-A208-6CAA3428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ADFD26-9F22-E494-B3A2-A1FFCC13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437665-3A94-88D1-0D25-0DD23FBE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B7FD59-8365-4255-2311-34740249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4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14B110-984F-839A-F396-8ABA510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BF6B21-9964-A810-DD8B-374C1C1B1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14CC19-5FD6-2324-3566-29E9D716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028933-FF2D-ADF6-A20F-A118E8AFF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6A7CBF-4764-5A59-7C29-7195A069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59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B0DA25-2265-5E68-5EF7-8B44C469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EEBE12-6B58-C3D2-D942-3F1E17F60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673246-7AB9-DFA0-0749-B97F881F2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D381B5-0BF5-623F-1553-8BCF9891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842606-02EF-A335-74DE-8B8A2ECB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2EEECE-9C8E-6A9A-BB38-3D986A707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0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090E6-0DEF-0C8A-4BCF-CF94A450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D5E72B-5BFB-9224-E613-414299AFE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7E480A-7DD6-1909-76C7-72EF3F4D3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992F3CB-CDE9-45EB-2E60-1DD1B5623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45B630-AEE9-E684-0FB0-83630E8DF4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8962EBA-E217-B4D0-222D-0F360597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56774DE-9BAE-EF78-970E-99DB42B8F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D0476A7-E8EF-9AB4-DE38-9CC3ACD9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43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52E4F-8300-8140-7738-7EA12E6C7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5F95CB-7DCA-4997-EA6A-0CC9EE8C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7C218-FF5E-4ECC-95F0-604D7DAC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7479C4-0555-D239-1067-63B3B9CC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93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67A503B-2506-A82C-E958-42F007B8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77AA20F-B528-896D-E419-E7955195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8DD321-8264-0A95-B905-BB771225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99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52FE0-C4F5-89BA-9292-597E1F7D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9F2213-0EB8-C55C-5631-13AD00C9E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8D5465-A062-EEA7-E22E-E4DFC83E9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CF942F-D500-74A9-0050-37991B5A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E3C00E-65A5-080C-AEBE-65AF4A51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D69E49-EA11-75C9-E5E5-5312DCB9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64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53932-D243-0472-5279-012A94B2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063E356-A7F9-1B28-1C8E-2E6E1DE96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46B9CC-86AC-F11A-22B0-395F751DC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A276BE-C9C9-2D55-71F9-8A8E8E29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B23523-6C55-6F3C-93CC-905C95B9B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87D121-3F54-294F-73FE-8F4ED5F7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53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8B3806E-9CC3-7A91-35A3-F314123E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20CEE4-A8BE-F483-8C1D-A4CCB8CEB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E7C0D9-1790-CE02-40F8-F2B5B0CF3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1020E-9C9B-5A49-AC1B-C92DB2AB0DCC}" type="datetimeFigureOut">
              <a:rPr lang="it-IT" smtClean="0"/>
              <a:t>28/10/25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39207A-61C2-F473-C232-FCCCE8CDA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2160E8-98B4-BEA8-E1F7-2A6DE2746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467DB-AB04-EE48-812E-481A1EC9B3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04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5.emf"/><Relationship Id="rId7" Type="http://schemas.openxmlformats.org/officeDocument/2006/relationships/image" Target="../media/image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6457" y="4006133"/>
            <a:ext cx="5288622" cy="127965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Prof. Monica Nannipieri</a:t>
            </a:r>
          </a:p>
          <a:p>
            <a:pPr algn="ctr"/>
            <a:r>
              <a:rPr lang="it-IT" sz="2800" b="1" dirty="0">
                <a:solidFill>
                  <a:srgbClr val="E79130"/>
                </a:solidFill>
              </a:rPr>
              <a:t>SOD Medicina dello Sport-AOUP</a:t>
            </a:r>
          </a:p>
          <a:p>
            <a:pPr algn="ctr"/>
            <a:r>
              <a:rPr lang="it-IT" sz="2800" b="1" dirty="0">
                <a:solidFill>
                  <a:srgbClr val="E79130"/>
                </a:solidFill>
              </a:rPr>
              <a:t>Dip. Medicina Clinica e Sperimentale</a:t>
            </a:r>
          </a:p>
          <a:p>
            <a:pPr algn="ctr"/>
            <a:r>
              <a:rPr lang="it-IT" sz="2800" b="1" dirty="0">
                <a:solidFill>
                  <a:srgbClr val="E79130"/>
                </a:solidFill>
              </a:rPr>
              <a:t>Università degli Studi di Pisa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91DF44-263A-1714-6ECC-0577D16174ED}"/>
              </a:ext>
            </a:extLst>
          </p:cNvPr>
          <p:cNvSpPr txBox="1"/>
          <p:nvPr/>
        </p:nvSpPr>
        <p:spPr>
          <a:xfrm>
            <a:off x="5411912" y="1572215"/>
            <a:ext cx="6097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L’ATTIVITÀ FISICA NEL PAZIENTE BARIATRICO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7C49779F-B21B-20FC-A6BA-4D54A0B487F1}"/>
              </a:ext>
            </a:extLst>
          </p:cNvPr>
          <p:cNvGrpSpPr/>
          <p:nvPr/>
        </p:nvGrpSpPr>
        <p:grpSpPr>
          <a:xfrm>
            <a:off x="166914" y="261257"/>
            <a:ext cx="4154714" cy="1347369"/>
            <a:chOff x="166914" y="261257"/>
            <a:chExt cx="4154714" cy="1347369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16F71AC-4C8B-CFBF-EEF9-990DA0BC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914" y="261257"/>
              <a:ext cx="4154714" cy="114416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B9A288F-2B49-EE67-5AAD-2E4840AD8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914" y="1405426"/>
              <a:ext cx="952500" cy="20320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8DA0EE35-34B0-F7E7-848A-53ABB573C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11" y="1608625"/>
            <a:ext cx="4131998" cy="319677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AF6712-5D36-25DE-063A-20F3DEF086E6}"/>
              </a:ext>
            </a:extLst>
          </p:cNvPr>
          <p:cNvSpPr txBox="1"/>
          <p:nvPr/>
        </p:nvSpPr>
        <p:spPr>
          <a:xfrm>
            <a:off x="503465" y="2841171"/>
            <a:ext cx="778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Week 3-4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4B4ED82-FA0D-08DA-1FFF-E7C828CEF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442" y="74296"/>
            <a:ext cx="3764643" cy="30686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F93B78A-8636-14AC-33D2-EC284AAFD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436" y="3352208"/>
            <a:ext cx="3975099" cy="343149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54A5E92-301C-7331-1788-86F6FF2A9CCB}"/>
              </a:ext>
            </a:extLst>
          </p:cNvPr>
          <p:cNvSpPr txBox="1"/>
          <p:nvPr/>
        </p:nvSpPr>
        <p:spPr>
          <a:xfrm>
            <a:off x="319314" y="5357875"/>
            <a:ext cx="76490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EXPOBAR trial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showed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meaningful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body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it-IT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muscle mass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continuously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after surgery in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groups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despite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6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r>
              <a:rPr lang="it-IT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5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CBE4499-5D94-A08C-32E6-CF554A6D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103" y="0"/>
            <a:ext cx="5987095" cy="10982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09C5DA3-D910-B2CF-C7CF-0F6284FA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7034" y="6618432"/>
            <a:ext cx="1717149" cy="1501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94235E3-A4DF-06C6-4302-3CD7213F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169" y="1355517"/>
            <a:ext cx="5512014" cy="274845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668CC86-CBBC-6EC4-AE15-0B6D64967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016" y="4034407"/>
            <a:ext cx="5512014" cy="28235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04C1FF-7F58-A45A-9D4C-8D5E9F6B7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8" y="1349174"/>
            <a:ext cx="5041580" cy="25553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151BA4-1898-D5E1-E662-13C36FAF7A12}"/>
              </a:ext>
            </a:extLst>
          </p:cNvPr>
          <p:cNvSpPr txBox="1"/>
          <p:nvPr/>
        </p:nvSpPr>
        <p:spPr>
          <a:xfrm>
            <a:off x="8086957" y="5025429"/>
            <a:ext cx="3940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T2D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surgery, PA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showed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pressure and a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T2D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recurrence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(6.7 % vs 36 %) </a:t>
            </a:r>
            <a:r>
              <a:rPr lang="it-IT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it-IT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No-PA group.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46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B9F580-65CE-4553-FC05-CA35A632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35" y="158308"/>
            <a:ext cx="9262836" cy="10477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84170AC-D41F-94E4-93D0-A93C24B94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9" y="6422570"/>
            <a:ext cx="1473200" cy="1270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A193C29-7B3C-2519-B7A1-843C5B5EAD63}"/>
              </a:ext>
            </a:extLst>
          </p:cNvPr>
          <p:cNvGrpSpPr/>
          <p:nvPr/>
        </p:nvGrpSpPr>
        <p:grpSpPr>
          <a:xfrm>
            <a:off x="1705428" y="1206033"/>
            <a:ext cx="10214429" cy="5573880"/>
            <a:chOff x="1705428" y="1206033"/>
            <a:chExt cx="10214429" cy="557388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344C586-2D4F-F122-DAF4-E89DD9A01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5428" y="1206033"/>
              <a:ext cx="9966644" cy="2132693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6C8ABAF-3999-BEC7-C51F-727CA411F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2947" y="3429000"/>
              <a:ext cx="8106910" cy="3350913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6A01002-8E1E-C8C9-20A9-17FC282B49CC}"/>
              </a:ext>
            </a:extLst>
          </p:cNvPr>
          <p:cNvGrpSpPr/>
          <p:nvPr/>
        </p:nvGrpSpPr>
        <p:grpSpPr>
          <a:xfrm>
            <a:off x="4180114" y="1502229"/>
            <a:ext cx="5900057" cy="840377"/>
            <a:chOff x="4180114" y="1502229"/>
            <a:chExt cx="5900057" cy="840377"/>
          </a:xfrm>
        </p:grpSpPr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F2EBBF1A-E81F-1275-A973-000CDAD7C5C3}"/>
                </a:ext>
              </a:extLst>
            </p:cNvPr>
            <p:cNvCxnSpPr/>
            <p:nvPr/>
          </p:nvCxnSpPr>
          <p:spPr>
            <a:xfrm>
              <a:off x="4180114" y="1502229"/>
              <a:ext cx="384048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F72FB864-1078-68D5-BC69-234947667B2A}"/>
                </a:ext>
              </a:extLst>
            </p:cNvPr>
            <p:cNvCxnSpPr>
              <a:cxnSpLocks/>
            </p:cNvCxnSpPr>
            <p:nvPr/>
          </p:nvCxnSpPr>
          <p:spPr>
            <a:xfrm>
              <a:off x="8373291" y="2085703"/>
              <a:ext cx="170688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0D050567-34AB-6C9D-E56F-444B2D4A3970}"/>
                </a:ext>
              </a:extLst>
            </p:cNvPr>
            <p:cNvCxnSpPr>
              <a:cxnSpLocks/>
            </p:cNvCxnSpPr>
            <p:nvPr/>
          </p:nvCxnSpPr>
          <p:spPr>
            <a:xfrm>
              <a:off x="8373291" y="2342606"/>
              <a:ext cx="170688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5F387F7-FAF8-2F9A-5C49-00597D71AE12}"/>
              </a:ext>
            </a:extLst>
          </p:cNvPr>
          <p:cNvCxnSpPr>
            <a:cxnSpLocks/>
          </p:cNvCxnSpPr>
          <p:nvPr/>
        </p:nvCxnSpPr>
        <p:spPr>
          <a:xfrm>
            <a:off x="4180114" y="2878186"/>
            <a:ext cx="385789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94EA7736-8D16-2E62-D1A5-733CB17DBFE2}"/>
              </a:ext>
            </a:extLst>
          </p:cNvPr>
          <p:cNvCxnSpPr>
            <a:cxnSpLocks/>
          </p:cNvCxnSpPr>
          <p:nvPr/>
        </p:nvCxnSpPr>
        <p:spPr>
          <a:xfrm>
            <a:off x="8373291" y="2677888"/>
            <a:ext cx="303058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5A982F6-5D04-7058-9536-762E738A8410}"/>
              </a:ext>
            </a:extLst>
          </p:cNvPr>
          <p:cNvGrpSpPr/>
          <p:nvPr/>
        </p:nvGrpSpPr>
        <p:grpSpPr>
          <a:xfrm>
            <a:off x="3944986" y="3338726"/>
            <a:ext cx="7458888" cy="3393502"/>
            <a:chOff x="3944986" y="3338726"/>
            <a:chExt cx="7458888" cy="3393502"/>
          </a:xfrm>
        </p:grpSpPr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7E8A7A49-4BA5-5D8E-09B2-D4C29F1E75BF}"/>
                </a:ext>
              </a:extLst>
            </p:cNvPr>
            <p:cNvCxnSpPr>
              <a:cxnSpLocks/>
            </p:cNvCxnSpPr>
            <p:nvPr/>
          </p:nvCxnSpPr>
          <p:spPr>
            <a:xfrm>
              <a:off x="4162700" y="3605352"/>
              <a:ext cx="385789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rnice 20">
              <a:extLst>
                <a:ext uri="{FF2B5EF4-FFF2-40B4-BE49-F238E27FC236}">
                  <a16:creationId xmlns:a16="http://schemas.microsoft.com/office/drawing/2014/main" id="{D8D28D85-346E-E8BF-5210-18FF6A4949B2}"/>
                </a:ext>
              </a:extLst>
            </p:cNvPr>
            <p:cNvSpPr/>
            <p:nvPr/>
          </p:nvSpPr>
          <p:spPr>
            <a:xfrm>
              <a:off x="8373291" y="3338726"/>
              <a:ext cx="3030583" cy="867514"/>
            </a:xfrm>
            <a:prstGeom prst="frame">
              <a:avLst>
                <a:gd name="adj1" fmla="val 3465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FF1A3D83-2BA8-0F22-E3D1-069B9A44B33F}"/>
                </a:ext>
              </a:extLst>
            </p:cNvPr>
            <p:cNvCxnSpPr>
              <a:cxnSpLocks/>
            </p:cNvCxnSpPr>
            <p:nvPr/>
          </p:nvCxnSpPr>
          <p:spPr>
            <a:xfrm>
              <a:off x="4162700" y="4489272"/>
              <a:ext cx="385789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6B59BF0A-D5C6-58C7-2FE2-7DDAB4D5C59A}"/>
                </a:ext>
              </a:extLst>
            </p:cNvPr>
            <p:cNvCxnSpPr>
              <a:cxnSpLocks/>
            </p:cNvCxnSpPr>
            <p:nvPr/>
          </p:nvCxnSpPr>
          <p:spPr>
            <a:xfrm>
              <a:off x="4040780" y="5338358"/>
              <a:ext cx="385789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ornice 23">
              <a:extLst>
                <a:ext uri="{FF2B5EF4-FFF2-40B4-BE49-F238E27FC236}">
                  <a16:creationId xmlns:a16="http://schemas.microsoft.com/office/drawing/2014/main" id="{5E9DC17F-5110-B175-7752-BF413B22C29F}"/>
                </a:ext>
              </a:extLst>
            </p:cNvPr>
            <p:cNvSpPr/>
            <p:nvPr/>
          </p:nvSpPr>
          <p:spPr>
            <a:xfrm>
              <a:off x="8373292" y="4867077"/>
              <a:ext cx="2194560" cy="567065"/>
            </a:xfrm>
            <a:prstGeom prst="frame">
              <a:avLst>
                <a:gd name="adj1" fmla="val 3465"/>
              </a:avLst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id="{24F9FA15-62F7-0429-F59F-A76157A21032}"/>
                </a:ext>
              </a:extLst>
            </p:cNvPr>
            <p:cNvCxnSpPr>
              <a:cxnSpLocks/>
            </p:cNvCxnSpPr>
            <p:nvPr/>
          </p:nvCxnSpPr>
          <p:spPr>
            <a:xfrm>
              <a:off x="3944986" y="5686701"/>
              <a:ext cx="385789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ornice 25">
              <a:extLst>
                <a:ext uri="{FF2B5EF4-FFF2-40B4-BE49-F238E27FC236}">
                  <a16:creationId xmlns:a16="http://schemas.microsoft.com/office/drawing/2014/main" id="{8521BD40-9172-E4DD-A8DB-CA2634569CE7}"/>
                </a:ext>
              </a:extLst>
            </p:cNvPr>
            <p:cNvSpPr/>
            <p:nvPr/>
          </p:nvSpPr>
          <p:spPr>
            <a:xfrm>
              <a:off x="8373291" y="5455907"/>
              <a:ext cx="2338252" cy="567065"/>
            </a:xfrm>
            <a:prstGeom prst="frame">
              <a:avLst>
                <a:gd name="adj1" fmla="val 3465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D5919720-4563-E82A-4D0B-6629FEE456F3}"/>
                </a:ext>
              </a:extLst>
            </p:cNvPr>
            <p:cNvCxnSpPr>
              <a:cxnSpLocks/>
            </p:cNvCxnSpPr>
            <p:nvPr/>
          </p:nvCxnSpPr>
          <p:spPr>
            <a:xfrm>
              <a:off x="4040780" y="6361616"/>
              <a:ext cx="3857894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ornice 27">
              <a:extLst>
                <a:ext uri="{FF2B5EF4-FFF2-40B4-BE49-F238E27FC236}">
                  <a16:creationId xmlns:a16="http://schemas.microsoft.com/office/drawing/2014/main" id="{5B39F3F3-4347-B4CE-C328-2DD592D5D161}"/>
                </a:ext>
              </a:extLst>
            </p:cNvPr>
            <p:cNvSpPr/>
            <p:nvPr/>
          </p:nvSpPr>
          <p:spPr>
            <a:xfrm>
              <a:off x="8456065" y="6165163"/>
              <a:ext cx="2830243" cy="567065"/>
            </a:xfrm>
            <a:prstGeom prst="frame">
              <a:avLst>
                <a:gd name="adj1" fmla="val 3465"/>
              </a:avLst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35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85725584-22F2-504A-666B-F39E14F95381}"/>
              </a:ext>
            </a:extLst>
          </p:cNvPr>
          <p:cNvGrpSpPr/>
          <p:nvPr/>
        </p:nvGrpSpPr>
        <p:grpSpPr>
          <a:xfrm>
            <a:off x="208998" y="3726368"/>
            <a:ext cx="3219450" cy="1206500"/>
            <a:chOff x="285198" y="11029"/>
            <a:chExt cx="3219450" cy="12065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BB87462-2D4B-AFAF-DA2D-247003B6A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198" y="11029"/>
              <a:ext cx="3219450" cy="10795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854D9073-EF38-4D04-C705-1A918B18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198" y="1090529"/>
              <a:ext cx="1346200" cy="127000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F0F8A8-D54A-FCD0-2B5D-5B569FCDDECF}"/>
              </a:ext>
            </a:extLst>
          </p:cNvPr>
          <p:cNvSpPr txBox="1"/>
          <p:nvPr/>
        </p:nvSpPr>
        <p:spPr>
          <a:xfrm>
            <a:off x="5214257" y="0"/>
            <a:ext cx="156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CONCLUSIONS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F5B50DA-AA3B-CF3B-0442-3808A7EAD0E2}"/>
              </a:ext>
            </a:extLst>
          </p:cNvPr>
          <p:cNvGrpSpPr/>
          <p:nvPr/>
        </p:nvGrpSpPr>
        <p:grpSpPr>
          <a:xfrm>
            <a:off x="301593" y="441459"/>
            <a:ext cx="11529788" cy="5975081"/>
            <a:chOff x="105648" y="441459"/>
            <a:chExt cx="11529788" cy="597508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0FCE836F-A496-8016-2B2B-862B78B1FC55}"/>
                </a:ext>
              </a:extLst>
            </p:cNvPr>
            <p:cNvGrpSpPr/>
            <p:nvPr/>
          </p:nvGrpSpPr>
          <p:grpSpPr>
            <a:xfrm>
              <a:off x="105648" y="441459"/>
              <a:ext cx="7411673" cy="5975081"/>
              <a:chOff x="331106" y="759279"/>
              <a:chExt cx="7411673" cy="5975081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D7BE4FB9-B06B-F6BE-0D34-2C24B1335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106" y="759279"/>
                <a:ext cx="7411673" cy="2941864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7D8967B2-E9DA-36FD-1C4C-748E2F9ED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3398" y="3701143"/>
                <a:ext cx="3705837" cy="3033217"/>
              </a:xfrm>
              <a:prstGeom prst="rect">
                <a:avLst/>
              </a:prstGeom>
            </p:spPr>
          </p:pic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22F26390-3B36-A87F-6248-84E3149D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7321" y="461911"/>
              <a:ext cx="4118115" cy="5934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812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B3BBA783-355A-5C50-1F2B-14A88F7733BB}"/>
              </a:ext>
            </a:extLst>
          </p:cNvPr>
          <p:cNvGrpSpPr/>
          <p:nvPr/>
        </p:nvGrpSpPr>
        <p:grpSpPr>
          <a:xfrm>
            <a:off x="261256" y="243369"/>
            <a:ext cx="4511221" cy="1452988"/>
            <a:chOff x="261256" y="243369"/>
            <a:chExt cx="4511221" cy="145298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7567E8B-8DD6-0BC6-6191-1C4C09D0F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256" y="243369"/>
              <a:ext cx="4511221" cy="124978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154E774-560A-F4F0-056E-25CE6AE14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9716" y="1493157"/>
              <a:ext cx="2654300" cy="20320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B619FCF-19AA-3CBB-35D8-1C6F72171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351" y="2467556"/>
            <a:ext cx="6502017" cy="307327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02A2EB-4774-2F7E-03F1-D6C47BC5DD00}"/>
              </a:ext>
            </a:extLst>
          </p:cNvPr>
          <p:cNvSpPr txBox="1"/>
          <p:nvPr/>
        </p:nvSpPr>
        <p:spPr>
          <a:xfrm>
            <a:off x="5325084" y="498931"/>
            <a:ext cx="156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CONCLUSIONS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BDBB78-23EF-1770-72CE-6030466B1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32" y="1851478"/>
            <a:ext cx="4887687" cy="46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1BB5FC27-D3FB-19C2-F496-952B9B1B779F}"/>
              </a:ext>
            </a:extLst>
          </p:cNvPr>
          <p:cNvGrpSpPr/>
          <p:nvPr/>
        </p:nvGrpSpPr>
        <p:grpSpPr>
          <a:xfrm>
            <a:off x="285198" y="11029"/>
            <a:ext cx="3219450" cy="1206500"/>
            <a:chOff x="285198" y="11029"/>
            <a:chExt cx="3219450" cy="120650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E2C7532-C53C-09F3-03C9-29D80636B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198" y="11029"/>
              <a:ext cx="3219450" cy="107950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11169A9-5F93-C5C7-2105-3B8E5358C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198" y="1090529"/>
              <a:ext cx="1346200" cy="127000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B99D9F-A457-9E1C-C98A-081950BEAAEF}"/>
              </a:ext>
            </a:extLst>
          </p:cNvPr>
          <p:cNvSpPr txBox="1"/>
          <p:nvPr/>
        </p:nvSpPr>
        <p:spPr>
          <a:xfrm>
            <a:off x="5094514" y="98361"/>
            <a:ext cx="156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CONCLUSIONS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899860-C22C-BDC3-552E-70F71F49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084" y="2022346"/>
            <a:ext cx="4943249" cy="364151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F40CFCC-90DE-2828-6F6D-534F1AD7F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674" y="1660899"/>
            <a:ext cx="4686597" cy="43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61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7377B7-D68A-285B-B68A-A0F251FC78FB}"/>
              </a:ext>
            </a:extLst>
          </p:cNvPr>
          <p:cNvSpPr txBox="1"/>
          <p:nvPr/>
        </p:nvSpPr>
        <p:spPr>
          <a:xfrm>
            <a:off x="2251568" y="191735"/>
            <a:ext cx="7004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effectLst/>
                <a:latin typeface="Times" pitchFamily="2" charset="0"/>
              </a:rPr>
              <a:t>Physiological</a:t>
            </a:r>
            <a:r>
              <a:rPr lang="it-IT" sz="1800" b="1" dirty="0">
                <a:effectLst/>
                <a:latin typeface="Times" pitchFamily="2" charset="0"/>
              </a:rPr>
              <a:t> </a:t>
            </a:r>
            <a:r>
              <a:rPr lang="it-IT" sz="1800" b="1" dirty="0" err="1">
                <a:effectLst/>
                <a:latin typeface="Times" pitchFamily="2" charset="0"/>
              </a:rPr>
              <a:t>adaptation</a:t>
            </a:r>
            <a:r>
              <a:rPr lang="it-IT" sz="1800" b="1" dirty="0">
                <a:effectLst/>
                <a:latin typeface="Times" pitchFamily="2" charset="0"/>
              </a:rPr>
              <a:t> to </a:t>
            </a:r>
            <a:r>
              <a:rPr lang="it-IT" sz="1800" b="1" dirty="0" err="1">
                <a:effectLst/>
                <a:latin typeface="Times" pitchFamily="2" charset="0"/>
              </a:rPr>
              <a:t>exercise</a:t>
            </a:r>
            <a:r>
              <a:rPr lang="it-IT" sz="1800" b="1" dirty="0">
                <a:effectLst/>
                <a:latin typeface="Times" pitchFamily="2" charset="0"/>
              </a:rPr>
              <a:t> training after </a:t>
            </a:r>
            <a:r>
              <a:rPr lang="it-IT" sz="1800" b="1" dirty="0" err="1">
                <a:effectLst/>
                <a:latin typeface="Times" pitchFamily="2" charset="0"/>
              </a:rPr>
              <a:t>bariatric</a:t>
            </a:r>
            <a:r>
              <a:rPr lang="it-IT" sz="1800" b="1" dirty="0">
                <a:effectLst/>
                <a:latin typeface="Times" pitchFamily="2" charset="0"/>
              </a:rPr>
              <a:t> surgery. </a:t>
            </a:r>
            <a:endParaRPr lang="it-IT" dirty="0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57D581C-DBA8-D21B-4032-3DC6EA22B6BC}"/>
              </a:ext>
            </a:extLst>
          </p:cNvPr>
          <p:cNvGrpSpPr/>
          <p:nvPr/>
        </p:nvGrpSpPr>
        <p:grpSpPr>
          <a:xfrm>
            <a:off x="1732664" y="767089"/>
            <a:ext cx="7674428" cy="5721763"/>
            <a:chOff x="1763486" y="1028699"/>
            <a:chExt cx="7674428" cy="5721763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99C85F1-719E-17BD-72FD-E33FF430B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486" y="1028699"/>
              <a:ext cx="7674428" cy="5721763"/>
            </a:xfrm>
            <a:prstGeom prst="rect">
              <a:avLst/>
            </a:prstGeom>
          </p:spPr>
        </p:pic>
        <p:sp>
          <p:nvSpPr>
            <p:cNvPr id="10" name="Stella a 5 punte 9">
              <a:extLst>
                <a:ext uri="{FF2B5EF4-FFF2-40B4-BE49-F238E27FC236}">
                  <a16:creationId xmlns:a16="http://schemas.microsoft.com/office/drawing/2014/main" id="{D2CBE3A6-1B8A-7CC3-9BCB-A5703DC488AE}"/>
                </a:ext>
              </a:extLst>
            </p:cNvPr>
            <p:cNvSpPr/>
            <p:nvPr/>
          </p:nvSpPr>
          <p:spPr>
            <a:xfrm>
              <a:off x="6564669" y="5083569"/>
              <a:ext cx="573282" cy="428773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Stella a 5 punte 10">
              <a:extLst>
                <a:ext uri="{FF2B5EF4-FFF2-40B4-BE49-F238E27FC236}">
                  <a16:creationId xmlns:a16="http://schemas.microsoft.com/office/drawing/2014/main" id="{EAFA1F3C-CB46-80DA-CCF1-7EC135600267}"/>
                </a:ext>
              </a:extLst>
            </p:cNvPr>
            <p:cNvSpPr/>
            <p:nvPr/>
          </p:nvSpPr>
          <p:spPr>
            <a:xfrm>
              <a:off x="4307637" y="5062971"/>
              <a:ext cx="573282" cy="428773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Stella a 5 punte 11">
              <a:extLst>
                <a:ext uri="{FF2B5EF4-FFF2-40B4-BE49-F238E27FC236}">
                  <a16:creationId xmlns:a16="http://schemas.microsoft.com/office/drawing/2014/main" id="{E7DAA66B-74EB-DE74-637E-1EE3CA24BAE2}"/>
                </a:ext>
              </a:extLst>
            </p:cNvPr>
            <p:cNvSpPr/>
            <p:nvPr/>
          </p:nvSpPr>
          <p:spPr>
            <a:xfrm>
              <a:off x="3595816" y="3991232"/>
              <a:ext cx="465571" cy="495487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Stella a 5 punte 12">
              <a:extLst>
                <a:ext uri="{FF2B5EF4-FFF2-40B4-BE49-F238E27FC236}">
                  <a16:creationId xmlns:a16="http://schemas.microsoft.com/office/drawing/2014/main" id="{75FDA82B-ACF7-A0D0-0608-54842FE1C205}"/>
                </a:ext>
              </a:extLst>
            </p:cNvPr>
            <p:cNvSpPr/>
            <p:nvPr/>
          </p:nvSpPr>
          <p:spPr>
            <a:xfrm>
              <a:off x="8847436" y="4634606"/>
              <a:ext cx="259645" cy="26161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Stella a 5 punte 13">
              <a:extLst>
                <a:ext uri="{FF2B5EF4-FFF2-40B4-BE49-F238E27FC236}">
                  <a16:creationId xmlns:a16="http://schemas.microsoft.com/office/drawing/2014/main" id="{68042D02-648E-AE35-F9C3-9B62460FEDFB}"/>
                </a:ext>
              </a:extLst>
            </p:cNvPr>
            <p:cNvSpPr/>
            <p:nvPr/>
          </p:nvSpPr>
          <p:spPr>
            <a:xfrm>
              <a:off x="8505563" y="3106477"/>
              <a:ext cx="259645" cy="26161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981ADF-1541-D565-7229-12DE7EABC831}"/>
              </a:ext>
            </a:extLst>
          </p:cNvPr>
          <p:cNvSpPr txBox="1"/>
          <p:nvPr/>
        </p:nvSpPr>
        <p:spPr>
          <a:xfrm>
            <a:off x="8977258" y="6488852"/>
            <a:ext cx="32548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Mahmoud 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AM, </a:t>
            </a:r>
            <a:r>
              <a:rPr lang="it-IT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it-IT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Rehabil</a:t>
            </a:r>
            <a:r>
              <a:rPr lang="it-IT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2022 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0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5DD3F47C-E36E-FAAC-BBE0-82FC20E4E60D}"/>
              </a:ext>
            </a:extLst>
          </p:cNvPr>
          <p:cNvGrpSpPr/>
          <p:nvPr/>
        </p:nvGrpSpPr>
        <p:grpSpPr>
          <a:xfrm>
            <a:off x="785283" y="282938"/>
            <a:ext cx="11180294" cy="6300742"/>
            <a:chOff x="757768" y="-135164"/>
            <a:chExt cx="10621434" cy="553447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06504BA-00B5-9D30-88E5-954062D0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427" y="3429000"/>
              <a:ext cx="9961033" cy="1970314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BD28AFE-1854-2B94-4A7E-192E3700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768" y="-135164"/>
              <a:ext cx="10621434" cy="322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14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C6F0C5AA-69D9-C450-6DEF-2FED02F2CB95}"/>
              </a:ext>
            </a:extLst>
          </p:cNvPr>
          <p:cNvGrpSpPr/>
          <p:nvPr/>
        </p:nvGrpSpPr>
        <p:grpSpPr>
          <a:xfrm>
            <a:off x="209571" y="-71919"/>
            <a:ext cx="5293490" cy="3606229"/>
            <a:chOff x="0" y="-132514"/>
            <a:chExt cx="6941420" cy="390815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0E03505-F756-616F-074C-7966130FB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20431"/>
              <a:ext cx="6941420" cy="2755210"/>
            </a:xfrm>
            <a:prstGeom prst="rect">
              <a:avLst/>
            </a:prstGeom>
          </p:spPr>
        </p:pic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9D71A6B8-FE48-E582-3A3A-FC22C3F901A2}"/>
                </a:ext>
              </a:extLst>
            </p:cNvPr>
            <p:cNvGrpSpPr/>
            <p:nvPr/>
          </p:nvGrpSpPr>
          <p:grpSpPr>
            <a:xfrm>
              <a:off x="110413" y="-132514"/>
              <a:ext cx="4810714" cy="967205"/>
              <a:chOff x="-1634534" y="-51602"/>
              <a:chExt cx="5406824" cy="119671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0EF966FB-5298-F519-88AC-E4FF9125B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634534" y="-51602"/>
                <a:ext cx="5406824" cy="567149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2F704E16-2ABB-BD3A-5981-EE1A58FD7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402911" y="674001"/>
                <a:ext cx="3924300" cy="241300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EEEFED75-DA5E-C5FC-EBF9-41985AED3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310008" y="903814"/>
                <a:ext cx="939801" cy="241300"/>
              </a:xfrm>
              <a:prstGeom prst="rect">
                <a:avLst/>
              </a:prstGeom>
            </p:spPr>
          </p:pic>
        </p:grp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A296D8F2-8594-3172-FA16-0F73AA960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429" y="1610970"/>
            <a:ext cx="6321583" cy="4982265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D03BF3D-CEC2-CF22-414F-704C305CC834}"/>
              </a:ext>
            </a:extLst>
          </p:cNvPr>
          <p:cNvGrpSpPr/>
          <p:nvPr/>
        </p:nvGrpSpPr>
        <p:grpSpPr>
          <a:xfrm>
            <a:off x="5886429" y="81919"/>
            <a:ext cx="6096000" cy="1382485"/>
            <a:chOff x="0" y="141515"/>
            <a:chExt cx="6451600" cy="157480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8C5A7EB-099A-4E20-D4CE-B4D654B3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41515"/>
              <a:ext cx="6451600" cy="14097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B6ED5B7-55A1-0B81-8BA2-6AA0D397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07" y="1551215"/>
              <a:ext cx="647700" cy="165100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D062505B-3422-8D7C-8550-BB9DA9CBB8F9}"/>
              </a:ext>
            </a:extLst>
          </p:cNvPr>
          <p:cNvGrpSpPr/>
          <p:nvPr/>
        </p:nvGrpSpPr>
        <p:grpSpPr>
          <a:xfrm>
            <a:off x="513968" y="3544573"/>
            <a:ext cx="5582032" cy="3048662"/>
            <a:chOff x="513968" y="3544573"/>
            <a:chExt cx="5582032" cy="3048662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E3644D0-C9F8-6A23-E85B-C362BFD32604}"/>
                </a:ext>
              </a:extLst>
            </p:cNvPr>
            <p:cNvGrpSpPr/>
            <p:nvPr/>
          </p:nvGrpSpPr>
          <p:grpSpPr>
            <a:xfrm>
              <a:off x="513968" y="3544573"/>
              <a:ext cx="5582032" cy="3048662"/>
              <a:chOff x="0" y="1745069"/>
              <a:chExt cx="6096000" cy="3679541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3800B171-084E-489C-30D8-6E685DC0F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2211510"/>
                <a:ext cx="4864100" cy="3213100"/>
              </a:xfrm>
              <a:prstGeom prst="rect">
                <a:avLst/>
              </a:prstGeom>
            </p:spPr>
          </p:pic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CBF7CF8-CB91-6496-D794-4F32C73096E7}"/>
                  </a:ext>
                </a:extLst>
              </p:cNvPr>
              <p:cNvSpPr txBox="1"/>
              <p:nvPr/>
            </p:nvSpPr>
            <p:spPr>
              <a:xfrm>
                <a:off x="0" y="174506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effectLst/>
                    <a:latin typeface="AdvTTc9c3bd71"/>
                  </a:rPr>
                  <a:t>bone and muscle </a:t>
                </a:r>
                <a:r>
                  <a:rPr lang="it-IT" sz="1800" dirty="0" err="1">
                    <a:effectLst/>
                    <a:latin typeface="AdvTTc9c3bd71"/>
                  </a:rPr>
                  <a:t>outcomes</a:t>
                </a:r>
                <a:r>
                  <a:rPr lang="it-IT" sz="1800" dirty="0">
                    <a:effectLst/>
                    <a:latin typeface="AdvTTc9c3bd71"/>
                  </a:rPr>
                  <a:t> in </a:t>
                </a:r>
                <a:r>
                  <a:rPr lang="it-IT" sz="1800" dirty="0" err="1">
                    <a:effectLst/>
                    <a:latin typeface="AdvTTc9c3bd71"/>
                  </a:rPr>
                  <a:t>response</a:t>
                </a:r>
                <a:r>
                  <a:rPr lang="it-IT" sz="1800" dirty="0">
                    <a:effectLst/>
                    <a:latin typeface="AdvTTc9c3bd71"/>
                  </a:rPr>
                  <a:t> to </a:t>
                </a:r>
                <a:r>
                  <a:rPr lang="it-IT" sz="1800" dirty="0" err="1">
                    <a:effectLst/>
                    <a:latin typeface="AdvTTc9c3bd71"/>
                  </a:rPr>
                  <a:t>exercise</a:t>
                </a:r>
                <a:r>
                  <a:rPr lang="it-IT" sz="1800" dirty="0">
                    <a:effectLst/>
                    <a:latin typeface="AdvTTc9c3bd71"/>
                  </a:rPr>
                  <a:t> </a:t>
                </a:r>
                <a:endParaRPr lang="it-IT" dirty="0"/>
              </a:p>
            </p:txBody>
          </p:sp>
        </p:grpSp>
        <p:sp>
          <p:nvSpPr>
            <p:cNvPr id="14" name="Anello 13">
              <a:extLst>
                <a:ext uri="{FF2B5EF4-FFF2-40B4-BE49-F238E27FC236}">
                  <a16:creationId xmlns:a16="http://schemas.microsoft.com/office/drawing/2014/main" id="{58D85CFE-DB4D-A0F6-D3DB-AD6D506D8277}"/>
                </a:ext>
              </a:extLst>
            </p:cNvPr>
            <p:cNvSpPr/>
            <p:nvPr/>
          </p:nvSpPr>
          <p:spPr>
            <a:xfrm>
              <a:off x="832803" y="4637306"/>
              <a:ext cx="1191802" cy="1438382"/>
            </a:xfrm>
            <a:prstGeom prst="donut">
              <a:avLst>
                <a:gd name="adj" fmla="val 4001"/>
              </a:avLst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5" name="Anello 14">
              <a:extLst>
                <a:ext uri="{FF2B5EF4-FFF2-40B4-BE49-F238E27FC236}">
                  <a16:creationId xmlns:a16="http://schemas.microsoft.com/office/drawing/2014/main" id="{C493CCF8-7262-0ED4-7D6E-F73A1DD49E32}"/>
                </a:ext>
              </a:extLst>
            </p:cNvPr>
            <p:cNvSpPr/>
            <p:nvPr/>
          </p:nvSpPr>
          <p:spPr>
            <a:xfrm>
              <a:off x="3506334" y="4638764"/>
              <a:ext cx="1339985" cy="1553029"/>
            </a:xfrm>
            <a:prstGeom prst="donut">
              <a:avLst>
                <a:gd name="adj" fmla="val 4001"/>
              </a:avLst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87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D0DEE0-9B55-A4DD-58DF-59015277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86" y="1205847"/>
            <a:ext cx="7343902" cy="54550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F917C0-3228-EA84-6EEE-DC6ECC96973E}"/>
              </a:ext>
            </a:extLst>
          </p:cNvPr>
          <p:cNvSpPr txBox="1"/>
          <p:nvPr/>
        </p:nvSpPr>
        <p:spPr>
          <a:xfrm>
            <a:off x="5855437" y="18065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modulates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organs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impacted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2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  <a:r>
              <a:rPr lang="it-IT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09EF709-339D-769C-EECC-74C7C39F630A}"/>
              </a:ext>
            </a:extLst>
          </p:cNvPr>
          <p:cNvGrpSpPr/>
          <p:nvPr/>
        </p:nvGrpSpPr>
        <p:grpSpPr>
          <a:xfrm>
            <a:off x="0" y="197078"/>
            <a:ext cx="5684108" cy="1149808"/>
            <a:chOff x="0" y="197078"/>
            <a:chExt cx="4388317" cy="63561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876BA43-6E35-FCD2-D195-E66673B92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7078"/>
              <a:ext cx="4388317" cy="497114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CA8498E-DE97-6498-8EFF-A5749B3E9E1A}"/>
                </a:ext>
              </a:extLst>
            </p:cNvPr>
            <p:cNvSpPr txBox="1"/>
            <p:nvPr/>
          </p:nvSpPr>
          <p:spPr>
            <a:xfrm>
              <a:off x="838200" y="555692"/>
              <a:ext cx="230777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Natasha Maria James 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93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CC30AC27-A536-B03A-E97C-D4A9A733C948}"/>
              </a:ext>
            </a:extLst>
          </p:cNvPr>
          <p:cNvGrpSpPr/>
          <p:nvPr/>
        </p:nvGrpSpPr>
        <p:grpSpPr>
          <a:xfrm>
            <a:off x="1441829" y="131650"/>
            <a:ext cx="9171740" cy="6649130"/>
            <a:chOff x="1441829" y="131650"/>
            <a:chExt cx="9171740" cy="664913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DFFB03C-75B7-A0E1-0514-DC624D2D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5029" y="923343"/>
              <a:ext cx="3585936" cy="3185273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703D32E-4A93-1397-88E7-1FAC5250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1829" y="1118441"/>
              <a:ext cx="3284309" cy="291528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5CAFA76-B765-FB7B-091F-49DAB4221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6847" y="4027110"/>
              <a:ext cx="3406773" cy="275367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AE015F2-998F-DE23-75B0-653ED5215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7728" y="4079715"/>
              <a:ext cx="3735841" cy="2679293"/>
            </a:xfrm>
            <a:prstGeom prst="rect">
              <a:avLst/>
            </a:prstGeom>
          </p:spPr>
        </p:pic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D42A196A-0000-BDA1-A499-F25A568ECFFE}"/>
                </a:ext>
              </a:extLst>
            </p:cNvPr>
            <p:cNvGrpSpPr/>
            <p:nvPr/>
          </p:nvGrpSpPr>
          <p:grpSpPr>
            <a:xfrm>
              <a:off x="2614160" y="131650"/>
              <a:ext cx="7270070" cy="994557"/>
              <a:chOff x="1194706" y="160565"/>
              <a:chExt cx="8535670" cy="1296374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43B0F672-6560-EF8E-F8B0-96111DEBE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4706" y="160565"/>
                <a:ext cx="8535670" cy="895350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FA4818FC-6FED-16EC-7AA4-1FD62DB04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9764" y="1291839"/>
                <a:ext cx="3924300" cy="165100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99D8276D-B37B-4D4F-759B-A19980F7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9764" y="1050539"/>
                <a:ext cx="939800" cy="2413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592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CD4479A-90A9-D635-8333-7BF93F6E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281639"/>
            <a:ext cx="9735085" cy="65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6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84170AC-D41F-94E4-93D0-A93C24B94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686" y="6607628"/>
            <a:ext cx="1473200" cy="127000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9F880E04-A03F-85BD-0A4E-9790B677533B}"/>
              </a:ext>
            </a:extLst>
          </p:cNvPr>
          <p:cNvGrpSpPr/>
          <p:nvPr/>
        </p:nvGrpSpPr>
        <p:grpSpPr>
          <a:xfrm>
            <a:off x="947964" y="215757"/>
            <a:ext cx="10158400" cy="6391871"/>
            <a:chOff x="947964" y="215757"/>
            <a:chExt cx="10158400" cy="6391871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592A5D3-EB5C-6688-DD72-B3CE0F2443B3}"/>
                </a:ext>
              </a:extLst>
            </p:cNvPr>
            <p:cNvGrpSpPr/>
            <p:nvPr/>
          </p:nvGrpSpPr>
          <p:grpSpPr>
            <a:xfrm>
              <a:off x="947964" y="215757"/>
              <a:ext cx="10158400" cy="6391871"/>
              <a:chOff x="947964" y="215757"/>
              <a:chExt cx="10158400" cy="6391871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48E26789-103B-2DF2-FA34-F9617C73FDA8}"/>
                  </a:ext>
                </a:extLst>
              </p:cNvPr>
              <p:cNvGrpSpPr/>
              <p:nvPr/>
            </p:nvGrpSpPr>
            <p:grpSpPr>
              <a:xfrm>
                <a:off x="947964" y="215757"/>
                <a:ext cx="10158400" cy="6391871"/>
                <a:chOff x="860878" y="315685"/>
                <a:chExt cx="9587819" cy="6052457"/>
              </a:xfrm>
            </p:grpSpPr>
            <p:pic>
              <p:nvPicPr>
                <p:cNvPr id="2" name="Immagine 1">
                  <a:extLst>
                    <a:ext uri="{FF2B5EF4-FFF2-40B4-BE49-F238E27FC236}">
                      <a16:creationId xmlns:a16="http://schemas.microsoft.com/office/drawing/2014/main" id="{43FB33B8-5EAE-DC7F-FC86-2FFC325B3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3257" y="1123491"/>
                  <a:ext cx="9425440" cy="5244651"/>
                </a:xfrm>
                <a:prstGeom prst="rect">
                  <a:avLst/>
                </a:prstGeom>
              </p:spPr>
            </p:pic>
            <p:pic>
              <p:nvPicPr>
                <p:cNvPr id="3" name="Immagine 2">
                  <a:extLst>
                    <a:ext uri="{FF2B5EF4-FFF2-40B4-BE49-F238E27FC236}">
                      <a16:creationId xmlns:a16="http://schemas.microsoft.com/office/drawing/2014/main" id="{5BB9F580-65CE-4553-FC05-CA35A6321B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60878" y="315685"/>
                  <a:ext cx="8217807" cy="929521"/>
                </a:xfrm>
                <a:prstGeom prst="rect">
                  <a:avLst/>
                </a:prstGeom>
              </p:spPr>
            </p:pic>
          </p:grpSp>
          <p:sp>
            <p:nvSpPr>
              <p:cNvPr id="4" name="Cornice 3">
                <a:extLst>
                  <a:ext uri="{FF2B5EF4-FFF2-40B4-BE49-F238E27FC236}">
                    <a16:creationId xmlns:a16="http://schemas.microsoft.com/office/drawing/2014/main" id="{34A31E76-A015-E2B0-0FD3-9D5746A495ED}"/>
                  </a:ext>
                </a:extLst>
              </p:cNvPr>
              <p:cNvSpPr/>
              <p:nvPr/>
            </p:nvSpPr>
            <p:spPr>
              <a:xfrm>
                <a:off x="4202130" y="1428108"/>
                <a:ext cx="791110" cy="184935"/>
              </a:xfrm>
              <a:prstGeom prst="fram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ornice 9">
                <a:extLst>
                  <a:ext uri="{FF2B5EF4-FFF2-40B4-BE49-F238E27FC236}">
                    <a16:creationId xmlns:a16="http://schemas.microsoft.com/office/drawing/2014/main" id="{091AE978-0873-7C2B-A087-10ADBF4C722C}"/>
                  </a:ext>
                </a:extLst>
              </p:cNvPr>
              <p:cNvSpPr/>
              <p:nvPr/>
            </p:nvSpPr>
            <p:spPr>
              <a:xfrm>
                <a:off x="3962640" y="2521039"/>
                <a:ext cx="791110" cy="184935"/>
              </a:xfrm>
              <a:prstGeom prst="fram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ornice 13">
                <a:extLst>
                  <a:ext uri="{FF2B5EF4-FFF2-40B4-BE49-F238E27FC236}">
                    <a16:creationId xmlns:a16="http://schemas.microsoft.com/office/drawing/2014/main" id="{CD095090-E07A-C77C-63F6-9A76D1C671B3}"/>
                  </a:ext>
                </a:extLst>
              </p:cNvPr>
              <p:cNvSpPr/>
              <p:nvPr/>
            </p:nvSpPr>
            <p:spPr>
              <a:xfrm>
                <a:off x="6270411" y="4737370"/>
                <a:ext cx="705155" cy="226516"/>
              </a:xfrm>
              <a:prstGeom prst="fram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ornice 14">
                <a:extLst>
                  <a:ext uri="{FF2B5EF4-FFF2-40B4-BE49-F238E27FC236}">
                    <a16:creationId xmlns:a16="http://schemas.microsoft.com/office/drawing/2014/main" id="{F0D8D393-5521-7CB2-2043-89AA0D52A60B}"/>
                  </a:ext>
                </a:extLst>
              </p:cNvPr>
              <p:cNvSpPr/>
              <p:nvPr/>
            </p:nvSpPr>
            <p:spPr>
              <a:xfrm>
                <a:off x="4993240" y="6213473"/>
                <a:ext cx="791110" cy="184935"/>
              </a:xfrm>
              <a:prstGeom prst="fram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E4198575-505E-0C3C-B75F-9E16CF0C9FB2}"/>
                </a:ext>
              </a:extLst>
            </p:cNvPr>
            <p:cNvCxnSpPr/>
            <p:nvPr/>
          </p:nvCxnSpPr>
          <p:spPr>
            <a:xfrm>
              <a:off x="8125097" y="4545875"/>
              <a:ext cx="2677886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F658B9B0-2F7D-9101-B2BE-431BE63CD70B}"/>
                </a:ext>
              </a:extLst>
            </p:cNvPr>
            <p:cNvCxnSpPr/>
            <p:nvPr/>
          </p:nvCxnSpPr>
          <p:spPr>
            <a:xfrm>
              <a:off x="8055426" y="5286106"/>
              <a:ext cx="2677886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FFC43D1A-497E-E2F4-CC6F-852A39B596D2}"/>
                </a:ext>
              </a:extLst>
            </p:cNvPr>
            <p:cNvCxnSpPr>
              <a:cxnSpLocks/>
            </p:cNvCxnSpPr>
            <p:nvPr/>
          </p:nvCxnSpPr>
          <p:spPr>
            <a:xfrm>
              <a:off x="8077196" y="6222279"/>
              <a:ext cx="1262747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0BF6311B-4C26-6AFA-1112-BE50D27590E7}"/>
                </a:ext>
              </a:extLst>
            </p:cNvPr>
            <p:cNvCxnSpPr>
              <a:cxnSpLocks/>
            </p:cNvCxnSpPr>
            <p:nvPr/>
          </p:nvCxnSpPr>
          <p:spPr>
            <a:xfrm>
              <a:off x="8112029" y="6387742"/>
              <a:ext cx="1262747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C2818DAC-132B-76E7-45F1-034AEA032B95}"/>
                </a:ext>
              </a:extLst>
            </p:cNvPr>
            <p:cNvCxnSpPr>
              <a:cxnSpLocks/>
            </p:cNvCxnSpPr>
            <p:nvPr/>
          </p:nvCxnSpPr>
          <p:spPr>
            <a:xfrm>
              <a:off x="8077196" y="6592394"/>
              <a:ext cx="1636490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065DBCB-03B4-A5BE-3EB8-77EA4F1EBD9F}"/>
              </a:ext>
            </a:extLst>
          </p:cNvPr>
          <p:cNvGrpSpPr/>
          <p:nvPr/>
        </p:nvGrpSpPr>
        <p:grpSpPr>
          <a:xfrm>
            <a:off x="8055426" y="1428198"/>
            <a:ext cx="2029100" cy="2773689"/>
            <a:chOff x="8055426" y="1428198"/>
            <a:chExt cx="2029100" cy="2773689"/>
          </a:xfrm>
        </p:grpSpPr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C1EAF964-C3B3-23BB-2D67-F755DE56F5BF}"/>
                </a:ext>
              </a:extLst>
            </p:cNvPr>
            <p:cNvCxnSpPr>
              <a:cxnSpLocks/>
            </p:cNvCxnSpPr>
            <p:nvPr/>
          </p:nvCxnSpPr>
          <p:spPr>
            <a:xfrm>
              <a:off x="8094610" y="4201887"/>
              <a:ext cx="1262747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93133FFA-3DD5-FA55-4792-A5268C70C6B8}"/>
                </a:ext>
              </a:extLst>
            </p:cNvPr>
            <p:cNvCxnSpPr>
              <a:cxnSpLocks/>
            </p:cNvCxnSpPr>
            <p:nvPr/>
          </p:nvCxnSpPr>
          <p:spPr>
            <a:xfrm>
              <a:off x="8055426" y="1428198"/>
              <a:ext cx="2029100" cy="0"/>
            </a:xfrm>
            <a:prstGeom prst="line">
              <a:avLst/>
            </a:prstGeom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50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FCF6BADE-D816-5E91-1485-37A3BD9B1DA8}"/>
              </a:ext>
            </a:extLst>
          </p:cNvPr>
          <p:cNvGrpSpPr/>
          <p:nvPr/>
        </p:nvGrpSpPr>
        <p:grpSpPr>
          <a:xfrm>
            <a:off x="77107" y="0"/>
            <a:ext cx="5702300" cy="1727200"/>
            <a:chOff x="77107" y="0"/>
            <a:chExt cx="5702300" cy="17272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638FD01-2519-C745-8CB9-36BEB7594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07" y="0"/>
              <a:ext cx="5702300" cy="17272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9A81CEF-6433-D027-5850-3684B55D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6485" y="1574800"/>
              <a:ext cx="1016000" cy="152400"/>
            </a:xfrm>
            <a:prstGeom prst="rect">
              <a:avLst/>
            </a:prstGeom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4FDABC4-EF8C-DCE9-3050-4286020174E1}"/>
              </a:ext>
            </a:extLst>
          </p:cNvPr>
          <p:cNvGrpSpPr/>
          <p:nvPr/>
        </p:nvGrpSpPr>
        <p:grpSpPr>
          <a:xfrm>
            <a:off x="3689349" y="1386443"/>
            <a:ext cx="7544707" cy="5553789"/>
            <a:chOff x="3689349" y="1386443"/>
            <a:chExt cx="7544707" cy="5553789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A0AB3DC-D2E7-489C-EDC1-73AA02C4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9349" y="1784350"/>
              <a:ext cx="7544707" cy="5155882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A7F69E6-03BB-8212-46EB-B4AED7ED10D4}"/>
                </a:ext>
              </a:extLst>
            </p:cNvPr>
            <p:cNvSpPr txBox="1"/>
            <p:nvPr/>
          </p:nvSpPr>
          <p:spPr>
            <a:xfrm>
              <a:off x="4855028" y="138644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800" dirty="0" err="1">
                  <a:effectLst/>
                  <a:latin typeface="STIX" pitchFamily="2" charset="2"/>
                </a:rPr>
                <a:t>Excess</a:t>
              </a:r>
              <a:r>
                <a:rPr lang="it-IT" sz="1800" dirty="0">
                  <a:effectLst/>
                  <a:latin typeface="STIX" pitchFamily="2" charset="2"/>
                </a:rPr>
                <a:t> weight </a:t>
              </a:r>
              <a:r>
                <a:rPr lang="it-IT" sz="1800" dirty="0" err="1">
                  <a:effectLst/>
                  <a:latin typeface="STIX" pitchFamily="2" charset="2"/>
                </a:rPr>
                <a:t>loss</a:t>
              </a:r>
              <a:r>
                <a:rPr lang="it-IT" sz="1800" dirty="0">
                  <a:effectLst/>
                  <a:latin typeface="STIX" pitchFamily="2" charset="2"/>
                </a:rPr>
                <a:t> over time in </a:t>
              </a:r>
              <a:r>
                <a:rPr lang="it-IT" sz="1800" dirty="0" err="1">
                  <a:effectLst/>
                  <a:latin typeface="STIX" pitchFamily="2" charset="2"/>
                </a:rPr>
                <a:t>all</a:t>
              </a:r>
              <a:r>
                <a:rPr lang="it-IT" sz="1800" dirty="0">
                  <a:effectLst/>
                  <a:latin typeface="STIX" pitchFamily="2" charset="2"/>
                </a:rPr>
                <a:t> groups. </a:t>
              </a:r>
              <a:endParaRPr lang="it-IT" dirty="0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71D728-EF4B-2161-C286-9E856598E7F6}"/>
              </a:ext>
            </a:extLst>
          </p:cNvPr>
          <p:cNvSpPr txBox="1"/>
          <p:nvPr/>
        </p:nvSpPr>
        <p:spPr>
          <a:xfrm>
            <a:off x="337911" y="2277461"/>
            <a:ext cx="39179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weight </a:t>
            </a:r>
            <a:r>
              <a:rPr lang="it-IT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in:</a:t>
            </a:r>
          </a:p>
          <a:p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PIG vs CG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+ 3.47%, </a:t>
            </a:r>
            <a:r>
              <a:rPr lang="it-IT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&lt;0.05</a:t>
            </a: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 vs CG: + 3.66%</a:t>
            </a:r>
          </a:p>
          <a:p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vs CG: +3.29 %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8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FCF6BADE-D816-5E91-1485-37A3BD9B1DA8}"/>
              </a:ext>
            </a:extLst>
          </p:cNvPr>
          <p:cNvGrpSpPr/>
          <p:nvPr/>
        </p:nvGrpSpPr>
        <p:grpSpPr>
          <a:xfrm>
            <a:off x="174171" y="88336"/>
            <a:ext cx="5399315" cy="1446550"/>
            <a:chOff x="77107" y="0"/>
            <a:chExt cx="5702300" cy="17272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638FD01-2519-C745-8CB9-36BEB7594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07" y="0"/>
              <a:ext cx="5702300" cy="17272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9A81CEF-6433-D027-5850-3684B55D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6485" y="1574800"/>
              <a:ext cx="1016000" cy="152400"/>
            </a:xfrm>
            <a:prstGeom prst="rect">
              <a:avLst/>
            </a:prstGeom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71D728-EF4B-2161-C286-9E856598E7F6}"/>
              </a:ext>
            </a:extLst>
          </p:cNvPr>
          <p:cNvSpPr txBox="1"/>
          <p:nvPr/>
        </p:nvSpPr>
        <p:spPr>
          <a:xfrm>
            <a:off x="322670" y="1585816"/>
            <a:ext cx="3917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it-IT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in:</a:t>
            </a:r>
          </a:p>
          <a:p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PIG vs CG </a:t>
            </a:r>
            <a:r>
              <a:rPr lang="it-IT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−3 kg, </a:t>
            </a:r>
            <a:r>
              <a:rPr lang="it-IT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0.0037 </a:t>
            </a:r>
            <a:r>
              <a:rPr lang="it-IT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 vs CG </a:t>
            </a:r>
            <a:r>
              <a:rPr lang="it-IT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−2.8 kg</a:t>
            </a:r>
            <a:b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vs CG −3.2 kg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67459F-7E13-4A41-9C99-B3919FC5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" y="3258457"/>
            <a:ext cx="5072083" cy="35995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F629E1-EFB4-5203-F0AD-9AD5C91B4662}"/>
              </a:ext>
            </a:extLst>
          </p:cNvPr>
          <p:cNvSpPr txBox="1"/>
          <p:nvPr/>
        </p:nvSpPr>
        <p:spPr>
          <a:xfrm>
            <a:off x="1650693" y="2688601"/>
            <a:ext cx="3614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>
                <a:effectLst/>
                <a:latin typeface="STIX" pitchFamily="2" charset="2"/>
              </a:rPr>
              <a:t>Fat</a:t>
            </a:r>
            <a:r>
              <a:rPr lang="it-IT" sz="1800" dirty="0">
                <a:effectLst/>
                <a:latin typeface="STIX" pitchFamily="2" charset="2"/>
              </a:rPr>
              <a:t> mass over time in </a:t>
            </a:r>
            <a:r>
              <a:rPr lang="it-IT" sz="1800" dirty="0" err="1">
                <a:effectLst/>
                <a:latin typeface="STIX" pitchFamily="2" charset="2"/>
              </a:rPr>
              <a:t>all</a:t>
            </a:r>
            <a:r>
              <a:rPr lang="it-IT" sz="1800" dirty="0">
                <a:effectLst/>
                <a:latin typeface="STIX" pitchFamily="2" charset="2"/>
              </a:rPr>
              <a:t> groups</a:t>
            </a:r>
            <a:r>
              <a:rPr lang="it-IT" sz="1800" b="1" dirty="0">
                <a:effectLst/>
                <a:latin typeface="STIX" pitchFamily="2" charset="2"/>
              </a:rPr>
              <a:t>.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4450FD-4947-46A1-BD38-8E3B61AB7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611" y="97643"/>
            <a:ext cx="5268686" cy="359954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876B930-E949-905B-7BCB-29C252263984}"/>
              </a:ext>
            </a:extLst>
          </p:cNvPr>
          <p:cNvSpPr txBox="1"/>
          <p:nvPr/>
        </p:nvSpPr>
        <p:spPr>
          <a:xfrm>
            <a:off x="7053517" y="3697186"/>
            <a:ext cx="41143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-free mass over 6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PIG vs CG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+ 0.2 kg; </a:t>
            </a:r>
            <a:r>
              <a:rPr lang="it-IT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0.79</a:t>
            </a:r>
          </a:p>
          <a:p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 vs CG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0.2 kg </a:t>
            </a:r>
          </a:p>
          <a:p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vs CG −0.2 kg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2C714E-CE9C-B61B-F379-D8A1891C43A8}"/>
              </a:ext>
            </a:extLst>
          </p:cNvPr>
          <p:cNvSpPr txBox="1"/>
          <p:nvPr/>
        </p:nvSpPr>
        <p:spPr>
          <a:xfrm>
            <a:off x="5507745" y="5124420"/>
            <a:ext cx="67045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it-IT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training 6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postoperatvely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training, </a:t>
            </a:r>
            <a:r>
              <a:rPr lang="it-IT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resulted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weight </a:t>
            </a:r>
            <a:r>
              <a:rPr lang="it-IT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  <a:r>
              <a:rPr lang="it-IT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mass.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free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mass,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lipid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it-IT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surgery </a:t>
            </a:r>
            <a:r>
              <a:rPr lang="it-IT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itself</a:t>
            </a:r>
            <a:r>
              <a:rPr lang="it-IT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760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303</Words>
  <Application>Microsoft Macintosh PowerPoint</Application>
  <PresentationFormat>Widescreen</PresentationFormat>
  <Paragraphs>32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AdvTTc9c3bd71</vt:lpstr>
      <vt:lpstr>Arial</vt:lpstr>
      <vt:lpstr>Calibri</vt:lpstr>
      <vt:lpstr>Calibri Light</vt:lpstr>
      <vt:lpstr>STIX</vt:lpstr>
      <vt:lpstr>Times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11</cp:revision>
  <dcterms:created xsi:type="dcterms:W3CDTF">2025-10-20T14:56:42Z</dcterms:created>
  <dcterms:modified xsi:type="dcterms:W3CDTF">2025-10-28T10:16:03Z</dcterms:modified>
</cp:coreProperties>
</file>